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351" r:id="rId4"/>
    <p:sldId id="353" r:id="rId5"/>
    <p:sldId id="352" r:id="rId6"/>
    <p:sldId id="354" r:id="rId7"/>
    <p:sldId id="355" r:id="rId8"/>
    <p:sldId id="356" r:id="rId9"/>
    <p:sldId id="358" r:id="rId10"/>
    <p:sldId id="359" r:id="rId11"/>
    <p:sldId id="361" r:id="rId12"/>
    <p:sldId id="360" r:id="rId13"/>
    <p:sldId id="35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povac" initials="l" lastIdx="1" clrIdx="0">
    <p:extLst>
      <p:ext uri="{19B8F6BF-5375-455C-9EA6-DF929625EA0E}">
        <p15:presenceInfo xmlns:p15="http://schemas.microsoft.com/office/powerpoint/2012/main" userId="lipova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6915F-6834-4254-A026-0B7A0DF1A477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D584E-D797-4B26-A59A-402C4BA2F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6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Il a été souhaité</a:t>
            </a:r>
            <a:r>
              <a:rPr lang="fr-FR" baseline="0" dirty="0"/>
              <a:t> de garder une épreuve ponctuelle </a:t>
            </a:r>
          </a:p>
          <a:p>
            <a:r>
              <a:rPr lang="fr-FR" baseline="0" dirty="0"/>
              <a:t>Les savoirs associés sont évalués sur toutes les épreuves pour chacun des blocs de façon orale ou écrite.</a:t>
            </a:r>
          </a:p>
          <a:p>
            <a:r>
              <a:rPr lang="fr-FR" baseline="0" dirty="0"/>
              <a:t>Les compétences ne sont évaluées qu’une seule fois et donc réparties dans les 4 épreuves.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9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bssa.ac-besancon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F7EAE-4F4D-43EB-9351-3067C8C0D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fr-FR" sz="4900" b="1" dirty="0"/>
              <a:t>Accompagnement pour la mise en œuvre des CCF</a:t>
            </a:r>
            <a:br>
              <a:rPr lang="fr-FR" dirty="0"/>
            </a:br>
            <a:r>
              <a:rPr lang="fr-FR" sz="3200" dirty="0"/>
              <a:t>CAP « Agent accompagnant au grand âge »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C6CD46-638E-4D22-B9FB-14F3AF52C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dirty="0"/>
              <a:t>Linda LIPOVAC – IEN ET SBSSA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89C439-280A-4164-8862-CFFA4E94A03C}"/>
              </a:ext>
            </a:extLst>
          </p:cNvPr>
          <p:cNvGrpSpPr/>
          <p:nvPr/>
        </p:nvGrpSpPr>
        <p:grpSpPr>
          <a:xfrm>
            <a:off x="9793356" y="2451652"/>
            <a:ext cx="2027583" cy="2560980"/>
            <a:chOff x="0" y="0"/>
            <a:chExt cx="7088806" cy="13716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9FBD008-B7A5-4ACA-B644-D567837F4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23691" r="23691"/>
            <a:stretch>
              <a:fillRect/>
            </a:stretch>
          </p:blipFill>
          <p:spPr>
            <a:xfrm>
              <a:off x="0" y="0"/>
              <a:ext cx="7088806" cy="1371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686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323B9-9286-4F02-A99B-3899D7A6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Les enjeux des compétences langagières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8A674-868F-4069-98DB-309049A0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981" y="426787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sz="2400" u="sng" dirty="0"/>
          </a:p>
          <a:p>
            <a:pPr marL="0" indent="0">
              <a:buNone/>
            </a:pPr>
            <a:r>
              <a:rPr lang="fr-FR" sz="8000" b="1" dirty="0">
                <a:solidFill>
                  <a:srgbClr val="00B0F0"/>
                </a:solidFill>
              </a:rPr>
              <a:t>1</a:t>
            </a:r>
            <a:r>
              <a:rPr lang="fr-FR" sz="7200" b="1" dirty="0">
                <a:solidFill>
                  <a:srgbClr val="00B0F0"/>
                </a:solidFill>
              </a:rPr>
              <a:t>. Dans le cadre des apprentissages</a:t>
            </a:r>
          </a:p>
          <a:p>
            <a:pPr marL="0" indent="0">
              <a:buNone/>
            </a:pPr>
            <a:r>
              <a:rPr lang="fr-FR" sz="72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7200" dirty="0"/>
              <a:t> </a:t>
            </a:r>
            <a:r>
              <a:rPr lang="fr-FR" sz="7200" b="1" dirty="0"/>
              <a:t>construire</a:t>
            </a:r>
            <a:r>
              <a:rPr lang="fr-FR" sz="7200" dirty="0"/>
              <a:t> une pensée et </a:t>
            </a:r>
            <a:r>
              <a:rPr lang="fr-FR" sz="7200" b="1" dirty="0"/>
              <a:t>fixer</a:t>
            </a:r>
            <a:r>
              <a:rPr lang="fr-FR" sz="7200" dirty="0"/>
              <a:t> des savoirs.</a:t>
            </a:r>
          </a:p>
          <a:p>
            <a:pPr marL="0" indent="0">
              <a:buNone/>
            </a:pPr>
            <a:endParaRPr lang="fr-FR" sz="7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7200" b="1" dirty="0"/>
              <a:t>S’exprimer</a:t>
            </a:r>
            <a:r>
              <a:rPr lang="fr-FR" sz="7200" dirty="0"/>
              <a:t> pour prendre conscience de ce que l’on sait.</a:t>
            </a:r>
          </a:p>
          <a:p>
            <a:pPr marL="0" indent="0" algn="ctr">
              <a:buNone/>
            </a:pPr>
            <a:r>
              <a:rPr lang="fr-FR" sz="7200" i="1" dirty="0"/>
              <a:t>    Exemple : les retours d’expérience dans le cadre des PFMP</a:t>
            </a:r>
          </a:p>
          <a:p>
            <a:pPr marL="0" indent="0">
              <a:buNone/>
            </a:pPr>
            <a:endParaRPr lang="fr-FR" sz="7200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7200" dirty="0"/>
              <a:t>Nécessité d’</a:t>
            </a:r>
            <a:r>
              <a:rPr lang="fr-FR" sz="7200" b="1" dirty="0"/>
              <a:t>être  exposé  régulièrement </a:t>
            </a:r>
            <a:r>
              <a:rPr lang="fr-FR" sz="7200" dirty="0"/>
              <a:t>aux pratiques langagières.</a:t>
            </a:r>
          </a:p>
          <a:p>
            <a:pPr marL="0" indent="0" algn="ctr">
              <a:buNone/>
            </a:pPr>
            <a:r>
              <a:rPr lang="fr-FR" sz="7200" dirty="0"/>
              <a:t>    </a:t>
            </a:r>
            <a:r>
              <a:rPr lang="fr-FR" sz="7200" i="1" dirty="0"/>
              <a:t>Exemple : dans le collectif classe, montrer que le raisonnement passe par des hésitations, des modifications, des ajouts…</a:t>
            </a:r>
          </a:p>
          <a:p>
            <a:pPr marL="0" indent="0">
              <a:buNone/>
            </a:pPr>
            <a:endParaRPr lang="fr-FR" sz="2400" i="1" dirty="0"/>
          </a:p>
          <a:p>
            <a:pPr>
              <a:buFont typeface="Wingdings" panose="05000000000000000000" pitchFamily="2" charset="2"/>
              <a:buChar char="ü"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27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323B9-9286-4F02-A99B-3899D7A6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Les enjeux des  compétences langagières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8A674-868F-4069-98DB-309049A0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980" y="713662"/>
            <a:ext cx="7249307" cy="5541364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u="sng" dirty="0"/>
          </a:p>
          <a:p>
            <a:pPr marL="457200" indent="-457200">
              <a:buAutoNum type="arabicPeriod"/>
            </a:pPr>
            <a:endParaRPr lang="fr-FR" sz="2400" u="sng" dirty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r>
              <a:rPr lang="fr-FR" sz="8000" b="1" dirty="0">
                <a:solidFill>
                  <a:srgbClr val="00B0F0"/>
                </a:solidFill>
              </a:rPr>
              <a:t> </a:t>
            </a:r>
            <a:r>
              <a:rPr lang="fr-FR" sz="7200" b="1" dirty="0">
                <a:solidFill>
                  <a:srgbClr val="00B0F0"/>
                </a:solidFill>
              </a:rPr>
              <a:t>2. Dans le cadre de la formation professionnelle </a:t>
            </a:r>
            <a:endParaRPr lang="fr-FR" sz="7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7200" dirty="0"/>
              <a:t> </a:t>
            </a:r>
            <a:r>
              <a:rPr lang="fr-FR" sz="7200" b="1" dirty="0"/>
              <a:t>construire</a:t>
            </a:r>
            <a:r>
              <a:rPr lang="fr-FR" sz="7200" dirty="0"/>
              <a:t>  une expérience</a:t>
            </a:r>
          </a:p>
          <a:p>
            <a:pPr marL="0" indent="0" algn="ctr">
              <a:buNone/>
            </a:pPr>
            <a:r>
              <a:rPr lang="fr-FR" sz="7200" dirty="0"/>
              <a:t>   exemple : « adopter un regard critique sur pratique professionnelle »</a:t>
            </a:r>
          </a:p>
          <a:p>
            <a:pPr marL="0" indent="0" algn="ctr">
              <a:buNone/>
            </a:pPr>
            <a:r>
              <a:rPr lang="fr-FR" sz="7200" dirty="0"/>
              <a:t>« s’adapter à une situation imprévue »</a:t>
            </a:r>
          </a:p>
          <a:p>
            <a:pPr marL="0" indent="0" algn="ctr">
              <a:buNone/>
            </a:pPr>
            <a:endParaRPr lang="fr-FR" sz="7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7200" b="1" dirty="0"/>
              <a:t>Exploitation des PFMP </a:t>
            </a:r>
            <a:r>
              <a:rPr lang="fr-FR" sz="7200" dirty="0"/>
              <a:t>(avant/pendant/après) </a:t>
            </a:r>
          </a:p>
          <a:p>
            <a:pPr marL="0" indent="0">
              <a:buNone/>
            </a:pPr>
            <a:endParaRPr lang="fr-FR" sz="7200" dirty="0"/>
          </a:p>
          <a:p>
            <a:pPr marL="0" indent="0">
              <a:buNone/>
            </a:pPr>
            <a:r>
              <a:rPr lang="fr-FR" sz="7200" b="1" dirty="0">
                <a:solidFill>
                  <a:srgbClr val="00B0F0"/>
                </a:solidFill>
              </a:rPr>
              <a:t>3. Dans la relation d’aide. </a:t>
            </a:r>
            <a:endParaRPr lang="fr-FR" sz="7200" i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7200" b="1" dirty="0"/>
              <a:t>Favoriser les échanges </a:t>
            </a:r>
            <a:r>
              <a:rPr lang="fr-FR" sz="7200" dirty="0"/>
              <a:t>entre  le professionnel et la personne aidée.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7200" b="1" dirty="0"/>
              <a:t>Mettre des mots</a:t>
            </a:r>
            <a:r>
              <a:rPr lang="fr-FR" sz="7200" dirty="0"/>
              <a:t> sur des situations difficiles (maladie, mort, corps vieillissant…) et exprimer ses émotions part des mots.</a:t>
            </a:r>
          </a:p>
          <a:p>
            <a:pPr marL="0" indent="0">
              <a:buNone/>
            </a:pPr>
            <a:endParaRPr lang="fr-FR" sz="7200" i="1" dirty="0"/>
          </a:p>
          <a:p>
            <a:pPr marL="0" indent="0">
              <a:buNone/>
            </a:pPr>
            <a:endParaRPr lang="fr-FR" sz="7200" i="1" dirty="0"/>
          </a:p>
          <a:p>
            <a:pPr>
              <a:buFont typeface="Wingdings" panose="05000000000000000000" pitchFamily="2" charset="2"/>
              <a:buChar char="ü"/>
            </a:pPr>
            <a:endParaRPr lang="fr-FR" sz="7200" dirty="0"/>
          </a:p>
          <a:p>
            <a:pPr marL="0" indent="0">
              <a:buNone/>
            </a:pPr>
            <a:endParaRPr lang="fr-FR" sz="7200" dirty="0"/>
          </a:p>
          <a:p>
            <a:pPr marL="0" indent="0">
              <a:buNone/>
            </a:pPr>
            <a:endParaRPr lang="fr-FR" sz="7200" dirty="0"/>
          </a:p>
          <a:p>
            <a:pPr marL="0" indent="0">
              <a:buNone/>
            </a:pPr>
            <a:endParaRPr lang="fr-FR" sz="7200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630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53252-7A6A-4E30-873F-4DD9A8DD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245655" cy="4601183"/>
          </a:xfrm>
        </p:spPr>
        <p:txBody>
          <a:bodyPr>
            <a:normAutofit/>
          </a:bodyPr>
          <a:lstStyle/>
          <a:p>
            <a:r>
              <a:rPr lang="fr-FR" sz="2800" dirty="0"/>
              <a:t>Les démarches envisageables pour le développement des compétences langagières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9C8DB65-C079-4E22-AAF8-534BC9484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4173" y="863601"/>
            <a:ext cx="3338362" cy="256540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67AF198-2EBC-4D78-AED6-86038F2A5D97}"/>
              </a:ext>
            </a:extLst>
          </p:cNvPr>
          <p:cNvSpPr txBox="1"/>
          <p:nvPr/>
        </p:nvSpPr>
        <p:spPr>
          <a:xfrm>
            <a:off x="4194173" y="3686075"/>
            <a:ext cx="7520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/>
              <a:t>Quelques démarches envisageables et ressources:  Page 14 et 15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le quotidien de la classe : faire lire et verbaliser</a:t>
            </a:r>
          </a:p>
          <a:p>
            <a:pPr marL="285750" indent="-285750">
              <a:buFontTx/>
              <a:buChar char="-"/>
            </a:pPr>
            <a:r>
              <a:rPr lang="fr-FR" dirty="0"/>
              <a:t>Pratiquer des productions plus denses, plus variées, plus régulières  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/>
              <a:t>Grilles d’identification des compétences mobilisées : pages 18 à 22</a:t>
            </a:r>
          </a:p>
          <a:p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29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383686-0650-428E-92A6-7025BCDB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formation des enseignants en milieu professionnel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F84B86-149A-42F1-84C9-0EBB7F9C1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Objectif du stage: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Permettre un enrichissement de l’expérience professionnelle de l’enseignant.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Favoriser la mise à jour de ses pratiques professionnelles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Développer des liens durables établissement/entreprises en vue de favoriser l’insertion professionnelle des jeunes.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Recueillir des ressources pour élaborer les contextes/situations de travail au plus près de la réalité du terrain.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Accompagner les élèves dans une posture réflexive lors de l’exploitation des PFMP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1400" i="1" dirty="0"/>
              <a:t>Protocole de demande et convention de stage  disponibles sur le site </a:t>
            </a:r>
            <a:r>
              <a:rPr lang="fr-FR" sz="1400" i="1" dirty="0">
                <a:hlinkClick r:id="rId2"/>
              </a:rPr>
              <a:t>sbssa.ac-besancon.fr</a:t>
            </a:r>
            <a:endParaRPr lang="fr-FR" sz="1400" i="1" dirty="0"/>
          </a:p>
          <a:p>
            <a:pPr marL="0" indent="0" algn="ctr">
              <a:buNone/>
            </a:pPr>
            <a:r>
              <a:rPr lang="fr-FR" sz="1400" i="1" dirty="0"/>
              <a:t>Rubrique « actualités »</a:t>
            </a:r>
          </a:p>
        </p:txBody>
      </p:sp>
    </p:spTree>
    <p:extLst>
      <p:ext uri="{BB962C8B-B14F-4D97-AF65-F5344CB8AC3E}">
        <p14:creationId xmlns:p14="http://schemas.microsoft.com/office/powerpoint/2010/main" val="404080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B2D16-D528-4713-8D2D-A3708C16C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certification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1AE740-7414-4618-885D-9136966C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245144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4A48393-FB8B-46CD-87BE-6DA0A1B73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93705"/>
              </p:ext>
            </p:extLst>
          </p:nvPr>
        </p:nvGraphicFramePr>
        <p:xfrm>
          <a:off x="3582504" y="3429000"/>
          <a:ext cx="81279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4992">
                  <a:extLst>
                    <a:ext uri="{9D8B030D-6E8A-4147-A177-3AD203B41FA5}">
                      <a16:colId xmlns:a16="http://schemas.microsoft.com/office/drawing/2014/main" val="2044488502"/>
                    </a:ext>
                  </a:extLst>
                </a:gridCol>
                <a:gridCol w="1245704">
                  <a:extLst>
                    <a:ext uri="{9D8B030D-6E8A-4147-A177-3AD203B41FA5}">
                      <a16:colId xmlns:a16="http://schemas.microsoft.com/office/drawing/2014/main" val="2587061079"/>
                    </a:ext>
                  </a:extLst>
                </a:gridCol>
                <a:gridCol w="1347303">
                  <a:extLst>
                    <a:ext uri="{9D8B030D-6E8A-4147-A177-3AD203B41FA5}">
                      <a16:colId xmlns:a16="http://schemas.microsoft.com/office/drawing/2014/main" val="1254513112"/>
                    </a:ext>
                  </a:extLst>
                </a:gridCol>
              </a:tblGrid>
              <a:tr h="480539">
                <a:tc>
                  <a:txBody>
                    <a:bodyPr/>
                    <a:lstStyle/>
                    <a:p>
                      <a:r>
                        <a:rPr lang="fr-FR" dirty="0"/>
                        <a:t>EP1 – Services et entretien dans l’environnement collectif de la personne 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UP1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020030"/>
                  </a:ext>
                </a:extLst>
              </a:tr>
              <a:tr h="480539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EP2 – Promotion de l’autonomie de la personne dans son espace privé </a:t>
                      </a:r>
                    </a:p>
                    <a:p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UP2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3620"/>
                  </a:ext>
                </a:extLst>
              </a:tr>
            </a:tbl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87AC939-5EFE-40B3-B6DA-8AF8BF6043A7}"/>
              </a:ext>
            </a:extLst>
          </p:cNvPr>
          <p:cNvSpPr/>
          <p:nvPr/>
        </p:nvSpPr>
        <p:spPr>
          <a:xfrm>
            <a:off x="4227443" y="1046922"/>
            <a:ext cx="2425148" cy="194806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 blocs de compétences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7CB9E25-8D45-4B5D-A1FB-38EB61321B54}"/>
              </a:ext>
            </a:extLst>
          </p:cNvPr>
          <p:cNvSpPr/>
          <p:nvPr/>
        </p:nvSpPr>
        <p:spPr>
          <a:xfrm>
            <a:off x="7622946" y="1046921"/>
            <a:ext cx="2425148" cy="194806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 épreuves  certificatives 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1B59DB-7391-4528-B47D-3127626D9DAA}"/>
              </a:ext>
            </a:extLst>
          </p:cNvPr>
          <p:cNvSpPr txBox="1"/>
          <p:nvPr/>
        </p:nvSpPr>
        <p:spPr>
          <a:xfrm>
            <a:off x="6763578" y="1134503"/>
            <a:ext cx="91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66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63602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84096" y="102171"/>
            <a:ext cx="1723744" cy="3116732"/>
            <a:chOff x="103023" y="-1094238"/>
            <a:chExt cx="1723744" cy="3093346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023" y="-1094238"/>
              <a:ext cx="593451" cy="5201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74598" y="551083"/>
              <a:ext cx="852169" cy="1448025"/>
            </a:xfrm>
            <a:custGeom>
              <a:avLst/>
              <a:gdLst/>
              <a:ahLst/>
              <a:cxnLst/>
              <a:rect l="l" t="t" r="r" b="b"/>
              <a:pathLst>
                <a:path w="852169" h="1259205">
                  <a:moveTo>
                    <a:pt x="851916" y="0"/>
                  </a:moveTo>
                  <a:lnTo>
                    <a:pt x="425958" y="425958"/>
                  </a:lnTo>
                  <a:lnTo>
                    <a:pt x="0" y="0"/>
                  </a:lnTo>
                  <a:lnTo>
                    <a:pt x="0" y="832865"/>
                  </a:lnTo>
                  <a:lnTo>
                    <a:pt x="425958" y="1258824"/>
                  </a:lnTo>
                  <a:lnTo>
                    <a:pt x="851916" y="832865"/>
                  </a:lnTo>
                  <a:lnTo>
                    <a:pt x="851916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974598" y="551083"/>
              <a:ext cx="852169" cy="1448025"/>
            </a:xfrm>
            <a:custGeom>
              <a:avLst/>
              <a:gdLst/>
              <a:ahLst/>
              <a:cxnLst/>
              <a:rect l="l" t="t" r="r" b="b"/>
              <a:pathLst>
                <a:path w="852169" h="1259205">
                  <a:moveTo>
                    <a:pt x="851916" y="0"/>
                  </a:moveTo>
                  <a:lnTo>
                    <a:pt x="851916" y="832865"/>
                  </a:lnTo>
                  <a:lnTo>
                    <a:pt x="425958" y="1258824"/>
                  </a:lnTo>
                  <a:lnTo>
                    <a:pt x="0" y="832865"/>
                  </a:lnTo>
                  <a:lnTo>
                    <a:pt x="0" y="0"/>
                  </a:lnTo>
                  <a:lnTo>
                    <a:pt x="425958" y="425958"/>
                  </a:lnTo>
                  <a:lnTo>
                    <a:pt x="851916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24263" y="287392"/>
            <a:ext cx="505841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5" dirty="0">
                <a:solidFill>
                  <a:srgbClr val="000000"/>
                </a:solidFill>
              </a:rPr>
              <a:t>L</a:t>
            </a:r>
            <a:r>
              <a:rPr lang="fr-FR" sz="3400" spc="-5" dirty="0">
                <a:solidFill>
                  <a:srgbClr val="000000"/>
                </a:solidFill>
              </a:rPr>
              <a:t>es épreuves :</a:t>
            </a:r>
            <a:endParaRPr sz="3400" dirty="0"/>
          </a:p>
        </p:txBody>
      </p:sp>
      <p:sp>
        <p:nvSpPr>
          <p:cNvPr id="9" name="object 9"/>
          <p:cNvSpPr txBox="1"/>
          <p:nvPr/>
        </p:nvSpPr>
        <p:spPr>
          <a:xfrm>
            <a:off x="1153435" y="2282629"/>
            <a:ext cx="656639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lang="fr-FR" sz="2600" dirty="0">
                <a:solidFill>
                  <a:srgbClr val="FFFFFF"/>
                </a:solidFill>
                <a:latin typeface="Arial MT"/>
                <a:cs typeface="Arial MT"/>
              </a:rPr>
              <a:t>P1</a:t>
            </a:r>
            <a:endParaRPr sz="2600" dirty="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899349" y="1485219"/>
            <a:ext cx="8583244" cy="1595423"/>
            <a:chOff x="1813496" y="754316"/>
            <a:chExt cx="9965690" cy="854075"/>
          </a:xfrm>
        </p:grpSpPr>
        <p:sp>
          <p:nvSpPr>
            <p:cNvPr id="11" name="object 11"/>
            <p:cNvSpPr/>
            <p:nvPr/>
          </p:nvSpPr>
          <p:spPr>
            <a:xfrm>
              <a:off x="1826513" y="767334"/>
              <a:ext cx="9939655" cy="828040"/>
            </a:xfrm>
            <a:custGeom>
              <a:avLst/>
              <a:gdLst/>
              <a:ahLst/>
              <a:cxnLst/>
              <a:rect l="l" t="t" r="r" b="b"/>
              <a:pathLst>
                <a:path w="9939655" h="828040">
                  <a:moveTo>
                    <a:pt x="9801606" y="0"/>
                  </a:moveTo>
                  <a:lnTo>
                    <a:pt x="0" y="0"/>
                  </a:lnTo>
                  <a:lnTo>
                    <a:pt x="0" y="827531"/>
                  </a:lnTo>
                  <a:lnTo>
                    <a:pt x="9801606" y="827531"/>
                  </a:lnTo>
                  <a:lnTo>
                    <a:pt x="9845210" y="820503"/>
                  </a:lnTo>
                  <a:lnTo>
                    <a:pt x="9883072" y="800929"/>
                  </a:lnTo>
                  <a:lnTo>
                    <a:pt x="9912925" y="771076"/>
                  </a:lnTo>
                  <a:lnTo>
                    <a:pt x="9932499" y="733214"/>
                  </a:lnTo>
                  <a:lnTo>
                    <a:pt x="9939528" y="689610"/>
                  </a:lnTo>
                  <a:lnTo>
                    <a:pt x="9939528" y="137921"/>
                  </a:lnTo>
                  <a:lnTo>
                    <a:pt x="9932499" y="94317"/>
                  </a:lnTo>
                  <a:lnTo>
                    <a:pt x="9912925" y="56455"/>
                  </a:lnTo>
                  <a:lnTo>
                    <a:pt x="9883072" y="26602"/>
                  </a:lnTo>
                  <a:lnTo>
                    <a:pt x="9845210" y="7028"/>
                  </a:lnTo>
                  <a:lnTo>
                    <a:pt x="980160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826513" y="767334"/>
              <a:ext cx="9939655" cy="828040"/>
            </a:xfrm>
            <a:custGeom>
              <a:avLst/>
              <a:gdLst/>
              <a:ahLst/>
              <a:cxnLst/>
              <a:rect l="l" t="t" r="r" b="b"/>
              <a:pathLst>
                <a:path w="9939655" h="828040">
                  <a:moveTo>
                    <a:pt x="9939528" y="137921"/>
                  </a:moveTo>
                  <a:lnTo>
                    <a:pt x="9939528" y="689610"/>
                  </a:lnTo>
                  <a:lnTo>
                    <a:pt x="9932499" y="733214"/>
                  </a:lnTo>
                  <a:lnTo>
                    <a:pt x="9912925" y="771076"/>
                  </a:lnTo>
                  <a:lnTo>
                    <a:pt x="9883072" y="800929"/>
                  </a:lnTo>
                  <a:lnTo>
                    <a:pt x="9845210" y="820503"/>
                  </a:lnTo>
                  <a:lnTo>
                    <a:pt x="9801606" y="827531"/>
                  </a:lnTo>
                  <a:lnTo>
                    <a:pt x="0" y="827531"/>
                  </a:lnTo>
                  <a:lnTo>
                    <a:pt x="0" y="0"/>
                  </a:lnTo>
                  <a:lnTo>
                    <a:pt x="9801606" y="0"/>
                  </a:lnTo>
                  <a:lnTo>
                    <a:pt x="9845210" y="7028"/>
                  </a:lnTo>
                  <a:lnTo>
                    <a:pt x="9883072" y="26602"/>
                  </a:lnTo>
                  <a:lnTo>
                    <a:pt x="9912925" y="56455"/>
                  </a:lnTo>
                  <a:lnTo>
                    <a:pt x="9932499" y="94317"/>
                  </a:lnTo>
                  <a:lnTo>
                    <a:pt x="9939528" y="137921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005604" y="1674184"/>
            <a:ext cx="8574753" cy="18267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27000" algn="l"/>
              </a:tabLst>
            </a:pP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«</a:t>
            </a:r>
            <a:r>
              <a:rPr sz="1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fr-FR" sz="1400" b="1" spc="-5" dirty="0">
                <a:solidFill>
                  <a:srgbClr val="006FC0"/>
                </a:solidFill>
                <a:latin typeface="Arial"/>
                <a:cs typeface="Arial"/>
              </a:rPr>
              <a:t>Service et entretien dans l’environnement collectif de la personne » </a:t>
            </a:r>
          </a:p>
          <a:p>
            <a:pPr marL="127000" indent="-1143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27000" algn="l"/>
              </a:tabLst>
            </a:pPr>
            <a:r>
              <a:rPr lang="fr-FR" sz="1400" b="1" spc="-5" dirty="0">
                <a:solidFill>
                  <a:srgbClr val="006FC0"/>
                </a:solidFill>
                <a:latin typeface="Arial"/>
                <a:cs typeface="Arial"/>
              </a:rPr>
              <a:t>    CCF</a:t>
            </a:r>
          </a:p>
          <a:p>
            <a:pPr marL="298450" indent="-28575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fr-FR" sz="1400" dirty="0">
                <a:latin typeface="Arial MT"/>
                <a:cs typeface="Arial MT"/>
              </a:rPr>
              <a:t>Composée de deux situations: l’une en milieu professionnel, l’autre en établissement de formation.</a:t>
            </a:r>
          </a:p>
          <a:p>
            <a:pPr marL="298450" indent="-28575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fr-FR" sz="1400" dirty="0">
                <a:latin typeface="Arial MT"/>
                <a:cs typeface="Arial MT"/>
              </a:rPr>
              <a:t>En 2</a:t>
            </a:r>
            <a:r>
              <a:rPr lang="fr-FR" sz="1400" baseline="30000" dirty="0">
                <a:latin typeface="Arial MT"/>
                <a:cs typeface="Arial MT"/>
              </a:rPr>
              <a:t>ème</a:t>
            </a:r>
            <a:r>
              <a:rPr lang="fr-FR" sz="1400" dirty="0">
                <a:latin typeface="Arial MT"/>
                <a:cs typeface="Arial MT"/>
              </a:rPr>
              <a:t> année de formation.</a:t>
            </a:r>
          </a:p>
          <a:p>
            <a:pPr marL="298450" indent="-28575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fr-FR" sz="1400" spc="-5" dirty="0">
                <a:latin typeface="Arial MT"/>
                <a:cs typeface="Arial MT"/>
              </a:rPr>
              <a:t>Evalue</a:t>
            </a:r>
            <a:r>
              <a:rPr lang="fr-FR" sz="1400" dirty="0">
                <a:latin typeface="Arial MT"/>
                <a:cs typeface="Arial MT"/>
              </a:rPr>
              <a:t> tout</a:t>
            </a:r>
            <a:r>
              <a:rPr lang="fr-FR" sz="1400" spc="-15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ou</a:t>
            </a:r>
            <a:r>
              <a:rPr lang="fr-FR" sz="1400" spc="-5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partie</a:t>
            </a:r>
            <a:r>
              <a:rPr lang="fr-FR" sz="1400" spc="-1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des</a:t>
            </a:r>
            <a:r>
              <a:rPr lang="fr-FR" sz="1400" spc="-1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compétences</a:t>
            </a:r>
            <a:r>
              <a:rPr lang="fr-FR" sz="1400" spc="-4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et des</a:t>
            </a:r>
            <a:r>
              <a:rPr lang="fr-FR" sz="1400" spc="-15" dirty="0">
                <a:latin typeface="Arial MT"/>
                <a:cs typeface="Arial MT"/>
              </a:rPr>
              <a:t> </a:t>
            </a:r>
            <a:r>
              <a:rPr lang="fr-FR" sz="1400" spc="-5" dirty="0">
                <a:latin typeface="Arial MT"/>
                <a:cs typeface="Arial MT"/>
              </a:rPr>
              <a:t>savoirs</a:t>
            </a:r>
            <a:r>
              <a:rPr lang="fr-FR" sz="1400" dirty="0">
                <a:latin typeface="Arial MT"/>
                <a:cs typeface="Arial MT"/>
              </a:rPr>
              <a:t> associés</a:t>
            </a:r>
            <a:r>
              <a:rPr lang="fr-FR" sz="1400" spc="-3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du</a:t>
            </a:r>
            <a:r>
              <a:rPr lang="fr-FR" sz="1400" spc="-1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bloc</a:t>
            </a:r>
            <a:r>
              <a:rPr lang="fr-FR" sz="1400" spc="-10" dirty="0">
                <a:latin typeface="Arial MT"/>
                <a:cs typeface="Arial MT"/>
              </a:rPr>
              <a:t> 1.</a:t>
            </a:r>
          </a:p>
          <a:p>
            <a:pPr marL="298450" indent="-28575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fr-FR" sz="1400" dirty="0">
              <a:latin typeface="Arial MT"/>
              <a:cs typeface="Arial MT"/>
            </a:endParaRPr>
          </a:p>
          <a:p>
            <a:pPr marL="298450" indent="-28575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fr-FR" sz="14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7000" algn="l"/>
              </a:tabLst>
            </a:pPr>
            <a:endParaRPr sz="1400" dirty="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062419" y="3422412"/>
            <a:ext cx="862965" cy="1510665"/>
            <a:chOff x="961580" y="1900364"/>
            <a:chExt cx="862965" cy="1510665"/>
          </a:xfrm>
        </p:grpSpPr>
        <p:sp>
          <p:nvSpPr>
            <p:cNvPr id="15" name="object 15"/>
            <p:cNvSpPr/>
            <p:nvPr/>
          </p:nvSpPr>
          <p:spPr>
            <a:xfrm>
              <a:off x="974597" y="1913381"/>
              <a:ext cx="836930" cy="1484630"/>
            </a:xfrm>
            <a:custGeom>
              <a:avLst/>
              <a:gdLst/>
              <a:ahLst/>
              <a:cxnLst/>
              <a:rect l="l" t="t" r="r" b="b"/>
              <a:pathLst>
                <a:path w="836930" h="1484629">
                  <a:moveTo>
                    <a:pt x="836676" y="0"/>
                  </a:moveTo>
                  <a:lnTo>
                    <a:pt x="418338" y="418338"/>
                  </a:lnTo>
                  <a:lnTo>
                    <a:pt x="0" y="0"/>
                  </a:lnTo>
                  <a:lnTo>
                    <a:pt x="0" y="1066038"/>
                  </a:lnTo>
                  <a:lnTo>
                    <a:pt x="418338" y="1484376"/>
                  </a:lnTo>
                  <a:lnTo>
                    <a:pt x="836676" y="1066038"/>
                  </a:lnTo>
                  <a:lnTo>
                    <a:pt x="836676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 lang="fr-FR" dirty="0"/>
            </a:p>
            <a:p>
              <a:endParaRPr lang="fr-FR" dirty="0"/>
            </a:p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974597" y="1913381"/>
              <a:ext cx="836930" cy="1484630"/>
            </a:xfrm>
            <a:custGeom>
              <a:avLst/>
              <a:gdLst/>
              <a:ahLst/>
              <a:cxnLst/>
              <a:rect l="l" t="t" r="r" b="b"/>
              <a:pathLst>
                <a:path w="836930" h="1484629">
                  <a:moveTo>
                    <a:pt x="836676" y="0"/>
                  </a:moveTo>
                  <a:lnTo>
                    <a:pt x="836676" y="1066038"/>
                  </a:lnTo>
                  <a:lnTo>
                    <a:pt x="418338" y="1484376"/>
                  </a:lnTo>
                  <a:lnTo>
                    <a:pt x="0" y="1066038"/>
                  </a:lnTo>
                  <a:lnTo>
                    <a:pt x="0" y="0"/>
                  </a:lnTo>
                  <a:lnTo>
                    <a:pt x="418338" y="418338"/>
                  </a:lnTo>
                  <a:lnTo>
                    <a:pt x="836676" y="0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899348" y="3419061"/>
            <a:ext cx="8583245" cy="1500997"/>
            <a:chOff x="1805876" y="1866836"/>
            <a:chExt cx="9965690" cy="1143635"/>
          </a:xfrm>
        </p:grpSpPr>
        <p:sp>
          <p:nvSpPr>
            <p:cNvPr id="19" name="object 19"/>
            <p:cNvSpPr/>
            <p:nvPr/>
          </p:nvSpPr>
          <p:spPr>
            <a:xfrm>
              <a:off x="1818894" y="1879853"/>
              <a:ext cx="9939655" cy="1117600"/>
            </a:xfrm>
            <a:custGeom>
              <a:avLst/>
              <a:gdLst/>
              <a:ahLst/>
              <a:cxnLst/>
              <a:rect l="l" t="t" r="r" b="b"/>
              <a:pathLst>
                <a:path w="9939655" h="1117600">
                  <a:moveTo>
                    <a:pt x="9753346" y="0"/>
                  </a:moveTo>
                  <a:lnTo>
                    <a:pt x="0" y="0"/>
                  </a:lnTo>
                  <a:lnTo>
                    <a:pt x="0" y="1117092"/>
                  </a:lnTo>
                  <a:lnTo>
                    <a:pt x="9753346" y="1117092"/>
                  </a:lnTo>
                  <a:lnTo>
                    <a:pt x="9802856" y="1110444"/>
                  </a:lnTo>
                  <a:lnTo>
                    <a:pt x="9847335" y="1091682"/>
                  </a:lnTo>
                  <a:lnTo>
                    <a:pt x="9885013" y="1062577"/>
                  </a:lnTo>
                  <a:lnTo>
                    <a:pt x="9914118" y="1024899"/>
                  </a:lnTo>
                  <a:lnTo>
                    <a:pt x="9932880" y="980420"/>
                  </a:lnTo>
                  <a:lnTo>
                    <a:pt x="9939528" y="930910"/>
                  </a:lnTo>
                  <a:lnTo>
                    <a:pt x="9939528" y="186182"/>
                  </a:lnTo>
                  <a:lnTo>
                    <a:pt x="9932880" y="136671"/>
                  </a:lnTo>
                  <a:lnTo>
                    <a:pt x="9914118" y="92192"/>
                  </a:lnTo>
                  <a:lnTo>
                    <a:pt x="9885013" y="54514"/>
                  </a:lnTo>
                  <a:lnTo>
                    <a:pt x="9847335" y="25409"/>
                  </a:lnTo>
                  <a:lnTo>
                    <a:pt x="9802856" y="6647"/>
                  </a:lnTo>
                  <a:lnTo>
                    <a:pt x="97533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18894" y="1879853"/>
              <a:ext cx="9939655" cy="1117600"/>
            </a:xfrm>
            <a:custGeom>
              <a:avLst/>
              <a:gdLst/>
              <a:ahLst/>
              <a:cxnLst/>
              <a:rect l="l" t="t" r="r" b="b"/>
              <a:pathLst>
                <a:path w="9939655" h="1117600">
                  <a:moveTo>
                    <a:pt x="9939528" y="186182"/>
                  </a:moveTo>
                  <a:lnTo>
                    <a:pt x="9939528" y="930910"/>
                  </a:lnTo>
                  <a:lnTo>
                    <a:pt x="9932880" y="980420"/>
                  </a:lnTo>
                  <a:lnTo>
                    <a:pt x="9914118" y="1024899"/>
                  </a:lnTo>
                  <a:lnTo>
                    <a:pt x="9885013" y="1062577"/>
                  </a:lnTo>
                  <a:lnTo>
                    <a:pt x="9847335" y="1091682"/>
                  </a:lnTo>
                  <a:lnTo>
                    <a:pt x="9802856" y="1110444"/>
                  </a:lnTo>
                  <a:lnTo>
                    <a:pt x="9753346" y="1117092"/>
                  </a:lnTo>
                  <a:lnTo>
                    <a:pt x="0" y="1117092"/>
                  </a:lnTo>
                  <a:lnTo>
                    <a:pt x="0" y="0"/>
                  </a:lnTo>
                  <a:lnTo>
                    <a:pt x="9753346" y="0"/>
                  </a:lnTo>
                  <a:lnTo>
                    <a:pt x="9802856" y="6647"/>
                  </a:lnTo>
                  <a:lnTo>
                    <a:pt x="9847335" y="25409"/>
                  </a:lnTo>
                  <a:lnTo>
                    <a:pt x="9885013" y="54514"/>
                  </a:lnTo>
                  <a:lnTo>
                    <a:pt x="9914118" y="92192"/>
                  </a:lnTo>
                  <a:lnTo>
                    <a:pt x="9932880" y="136671"/>
                  </a:lnTo>
                  <a:lnTo>
                    <a:pt x="9939528" y="18618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934222" y="3535902"/>
            <a:ext cx="8345412" cy="14882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565" indent="-63500">
              <a:lnSpc>
                <a:spcPts val="1650"/>
              </a:lnSpc>
              <a:spcBef>
                <a:spcPts val="105"/>
              </a:spcBef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lang="fr-FR" sz="14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«</a:t>
            </a:r>
            <a:r>
              <a:rPr sz="1400" b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Accompagnement</a:t>
            </a:r>
            <a:r>
              <a:rPr sz="1400" b="1" spc="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 la </a:t>
            </a: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personne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dans</a:t>
            </a:r>
            <a:r>
              <a:rPr sz="14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une</a:t>
            </a:r>
            <a:r>
              <a:rPr sz="14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approche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globale</a:t>
            </a:r>
            <a:r>
              <a:rPr sz="14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et </a:t>
            </a:r>
            <a:r>
              <a:rPr sz="1400" b="1" spc="-5" dirty="0" err="1">
                <a:solidFill>
                  <a:srgbClr val="006FC0"/>
                </a:solidFill>
                <a:latin typeface="Arial"/>
                <a:cs typeface="Arial"/>
              </a:rPr>
              <a:t>individualisée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»</a:t>
            </a:r>
            <a:endParaRPr lang="fr-FR" sz="1400" b="1" dirty="0">
              <a:solidFill>
                <a:srgbClr val="006FC0"/>
              </a:solidFill>
              <a:latin typeface="Arial"/>
              <a:cs typeface="Arial"/>
            </a:endParaRPr>
          </a:p>
          <a:p>
            <a:pPr marL="75565" indent="-63500">
              <a:lnSpc>
                <a:spcPts val="1650"/>
              </a:lnSpc>
              <a:spcBef>
                <a:spcPts val="105"/>
              </a:spcBef>
              <a:buSzPct val="92857"/>
              <a:buFont typeface="Arial MT"/>
              <a:buChar char="•"/>
              <a:tabLst>
                <a:tab pos="76200" algn="l"/>
              </a:tabLst>
            </a:pPr>
            <a:r>
              <a:rPr lang="fr-FR" sz="1400" b="1" dirty="0">
                <a:solidFill>
                  <a:srgbClr val="006FC0"/>
                </a:solidFill>
                <a:latin typeface="Arial"/>
                <a:cs typeface="Arial"/>
              </a:rPr>
              <a:t>    CCF</a:t>
            </a:r>
            <a:endParaRPr sz="1400" dirty="0">
              <a:latin typeface="Arial"/>
              <a:cs typeface="Arial"/>
            </a:endParaRPr>
          </a:p>
          <a:p>
            <a:pPr marL="75565" indent="-63500">
              <a:lnSpc>
                <a:spcPts val="1610"/>
              </a:lnSpc>
              <a:buSzPct val="92857"/>
              <a:buChar char="•"/>
              <a:tabLst>
                <a:tab pos="76200" algn="l"/>
              </a:tabLst>
            </a:pPr>
            <a:r>
              <a:rPr lang="fr-FR" sz="1400" spc="-5" dirty="0">
                <a:latin typeface="Arial MT"/>
                <a:cs typeface="Arial MT"/>
              </a:rPr>
              <a:t>    Situation d’évaluation en milieu professionnel uniquement.</a:t>
            </a:r>
          </a:p>
          <a:p>
            <a:pPr marL="75565" indent="-63500">
              <a:lnSpc>
                <a:spcPts val="1610"/>
              </a:lnSpc>
              <a:buSzPct val="92857"/>
              <a:buChar char="•"/>
              <a:tabLst>
                <a:tab pos="76200" algn="l"/>
              </a:tabLst>
            </a:pPr>
            <a:r>
              <a:rPr lang="fr-FR" sz="1400" spc="-5" dirty="0">
                <a:latin typeface="Arial MT"/>
                <a:cs typeface="Arial MT"/>
              </a:rPr>
              <a:t>    En 2</a:t>
            </a:r>
            <a:r>
              <a:rPr lang="fr-FR" sz="1400" spc="-5" baseline="30000" dirty="0">
                <a:latin typeface="Arial MT"/>
                <a:cs typeface="Arial MT"/>
              </a:rPr>
              <a:t>ème</a:t>
            </a:r>
            <a:r>
              <a:rPr lang="fr-FR" sz="1400" spc="-5" dirty="0">
                <a:latin typeface="Arial MT"/>
                <a:cs typeface="Arial MT"/>
              </a:rPr>
              <a:t> année de formation. </a:t>
            </a:r>
          </a:p>
          <a:p>
            <a:pPr marL="75565" indent="-63500">
              <a:lnSpc>
                <a:spcPts val="1610"/>
              </a:lnSpc>
              <a:buSzPct val="92857"/>
              <a:buFontTx/>
              <a:buChar char="•"/>
              <a:tabLst>
                <a:tab pos="76200" algn="l"/>
              </a:tabLst>
            </a:pPr>
            <a:r>
              <a:rPr lang="fr-FR" sz="1400" spc="-5" dirty="0">
                <a:latin typeface="Arial MT"/>
                <a:cs typeface="Arial MT"/>
              </a:rPr>
              <a:t>    Evalue</a:t>
            </a:r>
            <a:r>
              <a:rPr lang="fr-FR" sz="1400" dirty="0">
                <a:latin typeface="Arial MT"/>
                <a:cs typeface="Arial MT"/>
              </a:rPr>
              <a:t> tout</a:t>
            </a:r>
            <a:r>
              <a:rPr lang="fr-FR" sz="1400" spc="-15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ou</a:t>
            </a:r>
            <a:r>
              <a:rPr lang="fr-FR" sz="1400" spc="-5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partie</a:t>
            </a:r>
            <a:r>
              <a:rPr lang="fr-FR" sz="1400" spc="-1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des</a:t>
            </a:r>
            <a:r>
              <a:rPr lang="fr-FR" sz="1400" spc="-1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compétences</a:t>
            </a:r>
            <a:r>
              <a:rPr lang="fr-FR" sz="1400" spc="-4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et des</a:t>
            </a:r>
            <a:r>
              <a:rPr lang="fr-FR" sz="1400" spc="-15" dirty="0">
                <a:latin typeface="Arial MT"/>
                <a:cs typeface="Arial MT"/>
              </a:rPr>
              <a:t> </a:t>
            </a:r>
            <a:r>
              <a:rPr lang="fr-FR" sz="1400" spc="-5" dirty="0">
                <a:latin typeface="Arial MT"/>
                <a:cs typeface="Arial MT"/>
              </a:rPr>
              <a:t>savoirs</a:t>
            </a:r>
            <a:r>
              <a:rPr lang="fr-FR" sz="1400" dirty="0">
                <a:latin typeface="Arial MT"/>
                <a:cs typeface="Arial MT"/>
              </a:rPr>
              <a:t> associés</a:t>
            </a:r>
            <a:r>
              <a:rPr lang="fr-FR" sz="1400" spc="-3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du</a:t>
            </a:r>
            <a:r>
              <a:rPr lang="fr-FR" sz="1400" spc="-10" dirty="0">
                <a:latin typeface="Arial MT"/>
                <a:cs typeface="Arial MT"/>
              </a:rPr>
              <a:t> </a:t>
            </a:r>
            <a:r>
              <a:rPr lang="fr-FR" sz="1400" dirty="0">
                <a:latin typeface="Arial MT"/>
                <a:cs typeface="Arial MT"/>
              </a:rPr>
              <a:t>bloc</a:t>
            </a:r>
            <a:r>
              <a:rPr lang="fr-FR" sz="1400" spc="-10" dirty="0">
                <a:latin typeface="Arial MT"/>
                <a:cs typeface="Arial MT"/>
              </a:rPr>
              <a:t> 2.</a:t>
            </a:r>
          </a:p>
          <a:p>
            <a:pPr marL="75565" indent="-63500">
              <a:lnSpc>
                <a:spcPts val="1610"/>
              </a:lnSpc>
              <a:buSzPct val="92857"/>
              <a:buChar char="•"/>
              <a:tabLst>
                <a:tab pos="76200" algn="l"/>
              </a:tabLst>
            </a:pPr>
            <a:endParaRPr sz="1400" dirty="0">
              <a:latin typeface="Arial MT"/>
              <a:cs typeface="Arial MT"/>
            </a:endParaRPr>
          </a:p>
          <a:p>
            <a:pPr marL="75565" indent="-63500">
              <a:lnSpc>
                <a:spcPts val="1645"/>
              </a:lnSpc>
              <a:buSzPct val="92857"/>
              <a:buChar char="•"/>
              <a:tabLst>
                <a:tab pos="76200" algn="l"/>
              </a:tabLst>
            </a:pPr>
            <a:endParaRPr sz="1400" dirty="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79012" y="3990878"/>
            <a:ext cx="722426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600" dirty="0">
                <a:solidFill>
                  <a:srgbClr val="FFFFFF"/>
                </a:solidFill>
                <a:latin typeface="Arial MT"/>
                <a:cs typeface="Arial MT"/>
              </a:rPr>
              <a:t>EP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2600" dirty="0">
              <a:latin typeface="Arial MT"/>
              <a:cs typeface="Arial MT"/>
            </a:endParaRPr>
          </a:p>
        </p:txBody>
      </p:sp>
      <p:sp>
        <p:nvSpPr>
          <p:cNvPr id="42" name="Espace réservé du pied de page 41">
            <a:extLst>
              <a:ext uri="{FF2B5EF4-FFF2-40B4-BE49-F238E27FC236}">
                <a16:creationId xmlns:a16="http://schemas.microsoft.com/office/drawing/2014/main" id="{9751E1A6-20EB-4A05-90E4-E26A6A728CA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Formation CAP AAGA  – octobre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F7540-07EB-43AF-B023-3B4F2CCB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certification</a:t>
            </a:r>
          </a:p>
        </p:txBody>
      </p:sp>
      <p:pic>
        <p:nvPicPr>
          <p:cNvPr id="14" name="Espace réservé du contenu 13">
            <a:extLst>
              <a:ext uri="{FF2B5EF4-FFF2-40B4-BE49-F238E27FC236}">
                <a16:creationId xmlns:a16="http://schemas.microsoft.com/office/drawing/2014/main" id="{C44FD885-0559-4CB2-98DC-D34B2B28D9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1097" y="702365"/>
            <a:ext cx="8004312" cy="5539409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0A18BDC-2DDB-4218-B92B-428DFC38B2E1}"/>
              </a:ext>
            </a:extLst>
          </p:cNvPr>
          <p:cNvSpPr txBox="1"/>
          <p:nvPr/>
        </p:nvSpPr>
        <p:spPr>
          <a:xfrm>
            <a:off x="7991061" y="32467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619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A2A5F-BAAA-4029-9525-6D9FA6CE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 ’épreuve EP1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C3A3948-AACA-4CEE-B1D5-1A1FA1D30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98347"/>
              </p:ext>
            </p:extLst>
          </p:nvPr>
        </p:nvGraphicFramePr>
        <p:xfrm>
          <a:off x="3868738" y="863600"/>
          <a:ext cx="7315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3437721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Service et entretien dans l’environnement collectif de la personne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121666"/>
                  </a:ext>
                </a:extLst>
              </a:tr>
            </a:tbl>
          </a:graphicData>
        </a:graphic>
      </p:graphicFrame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AF84AA2D-A13A-4054-877D-6A6720E82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10526"/>
              </p:ext>
            </p:extLst>
          </p:nvPr>
        </p:nvGraphicFramePr>
        <p:xfrm>
          <a:off x="3868738" y="2005127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259462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Finalités de l’épreuve :</a:t>
                      </a:r>
                    </a:p>
                    <a:p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L’épreuve a pour but de vérifier:</a:t>
                      </a:r>
                    </a:p>
                    <a:p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La maîtrise des compétences liées aux services et à l’entretien collectif de la personne;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L’aptitude à mobiliser des connaissances dans une situation donnée;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La capacité du candidat à justifier sa pratique et à proposer des solutions.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15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9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4E3CC-2525-467D-991C-BB6C70D2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EP1 –SE1</a:t>
            </a:r>
            <a:br>
              <a:rPr lang="fr-FR" dirty="0"/>
            </a:br>
            <a:r>
              <a:rPr lang="fr-FR" sz="2800" dirty="0">
                <a:solidFill>
                  <a:srgbClr val="FF0000"/>
                </a:solidFill>
              </a:rPr>
              <a:t>en milieu professionnel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751BB52-7C1F-434C-9536-A995E11F9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926213"/>
              </p:ext>
            </p:extLst>
          </p:nvPr>
        </p:nvGraphicFramePr>
        <p:xfrm>
          <a:off x="3868738" y="863600"/>
          <a:ext cx="7315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3606190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Services et entretien dans l’environnement collectif de la personne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8596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70B9B48-3238-4147-A8E2-51AA3B2D275F}"/>
              </a:ext>
            </a:extLst>
          </p:cNvPr>
          <p:cNvSpPr txBox="1"/>
          <p:nvPr/>
        </p:nvSpPr>
        <p:spPr>
          <a:xfrm>
            <a:off x="3868737" y="1550504"/>
            <a:ext cx="7315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En 2</a:t>
            </a:r>
            <a:r>
              <a:rPr lang="fr-FR" baseline="30000" dirty="0"/>
              <a:t>ème</a:t>
            </a:r>
            <a:r>
              <a:rPr lang="fr-FR" dirty="0"/>
              <a:t> année de formation.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Evaluation conduite par le tuteur.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Bilan effectué en fin de PFMP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Proposition de note établie </a:t>
            </a:r>
            <a:r>
              <a:rPr lang="fr-FR" b="1" u="sng" dirty="0"/>
              <a:t>conjointement </a:t>
            </a:r>
            <a:r>
              <a:rPr lang="fr-FR" dirty="0"/>
              <a:t>par le tuteur ET un professeur d’enseignement professionnel.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837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4E3CC-2525-467D-991C-BB6C70D2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EP1 –SE2</a:t>
            </a:r>
            <a:br>
              <a:rPr lang="fr-FR" dirty="0"/>
            </a:br>
            <a:r>
              <a:rPr lang="fr-FR" sz="2800" dirty="0">
                <a:solidFill>
                  <a:srgbClr val="FF0000"/>
                </a:solidFill>
              </a:rPr>
              <a:t>en établissement 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751BB52-7C1F-434C-9536-A995E11F9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330465"/>
              </p:ext>
            </p:extLst>
          </p:nvPr>
        </p:nvGraphicFramePr>
        <p:xfrm>
          <a:off x="3868737" y="749848"/>
          <a:ext cx="7315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3606190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Services et entretien dans l’environnement collectif de la personne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8596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70B9B48-3238-4147-A8E2-51AA3B2D275F}"/>
              </a:ext>
            </a:extLst>
          </p:cNvPr>
          <p:cNvSpPr txBox="1"/>
          <p:nvPr/>
        </p:nvSpPr>
        <p:spPr>
          <a:xfrm>
            <a:off x="3868736" y="1265028"/>
            <a:ext cx="780744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/>
              <a:t>En 2</a:t>
            </a:r>
            <a:r>
              <a:rPr lang="fr-FR" sz="1400" baseline="30000" dirty="0"/>
              <a:t>ème</a:t>
            </a:r>
            <a:r>
              <a:rPr lang="fr-FR" sz="1400" dirty="0"/>
              <a:t> année de formation.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/>
              <a:t>La situation d’évaluation prend appui sur une PFMP de </a:t>
            </a:r>
            <a:r>
              <a:rPr lang="fr-FR" sz="1400" b="1" u="sng" dirty="0"/>
              <a:t>3 semaines minimum. 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/>
              <a:t>Durée : </a:t>
            </a:r>
            <a:r>
              <a:rPr lang="fr-FR" sz="1400" b="1" dirty="0"/>
              <a:t>15 minutes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/>
              <a:t>5 minutes </a:t>
            </a:r>
            <a:r>
              <a:rPr lang="fr-FR" sz="1400" dirty="0"/>
              <a:t>maximum de </a:t>
            </a:r>
            <a:r>
              <a:rPr lang="fr-FR" sz="1400" b="1" dirty="0"/>
              <a:t>présentation orale.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/>
              <a:t>10 minutes </a:t>
            </a:r>
            <a:r>
              <a:rPr lang="fr-FR" sz="1400" dirty="0"/>
              <a:t>maximum d’</a:t>
            </a:r>
            <a:r>
              <a:rPr lang="fr-FR" sz="1400" b="1" dirty="0"/>
              <a:t>entretien</a:t>
            </a:r>
            <a:r>
              <a:rPr lang="fr-FR" sz="1400" dirty="0"/>
              <a:t>  avec le jury (composé d’un professionnel et d’un professeur d’enseignement professionnel si possible) </a:t>
            </a:r>
          </a:p>
          <a:p>
            <a:endParaRPr lang="fr-FR" sz="1400" dirty="0"/>
          </a:p>
          <a:p>
            <a:r>
              <a:rPr lang="fr-FR" sz="1400" dirty="0"/>
              <a:t>- La candidat </a:t>
            </a:r>
            <a:r>
              <a:rPr lang="fr-FR" sz="1400" b="1" dirty="0"/>
              <a:t>prendra appui </a:t>
            </a:r>
            <a:r>
              <a:rPr lang="fr-FR" sz="1400" dirty="0"/>
              <a:t>sur une fiche qu’il aura préalablement préparée et de format libre ( tableau, carte mentale, texte….)</a:t>
            </a:r>
          </a:p>
          <a:p>
            <a:endParaRPr lang="fr-FR" sz="1400" dirty="0"/>
          </a:p>
          <a:p>
            <a:r>
              <a:rPr lang="fr-FR" sz="1400" dirty="0"/>
              <a:t>- L’entretien du linge appréhendé dans le cadre de la PFMP sera particulièrement abordé : </a:t>
            </a:r>
            <a:r>
              <a:rPr lang="fr-FR" sz="1400" b="1" dirty="0"/>
              <a:t>circuit du linge – traçabilité, opérations réalisées</a:t>
            </a:r>
            <a:r>
              <a:rPr lang="fr-FR" sz="1400" dirty="0"/>
              <a:t>.</a:t>
            </a:r>
          </a:p>
          <a:p>
            <a:endParaRPr lang="fr-FR" dirty="0"/>
          </a:p>
        </p:txBody>
      </p:sp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E54DA809-0821-42B8-9818-351105DB0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6825"/>
              </p:ext>
            </p:extLst>
          </p:nvPr>
        </p:nvGraphicFramePr>
        <p:xfrm>
          <a:off x="3868738" y="4650570"/>
          <a:ext cx="7315199" cy="8556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15199">
                  <a:extLst>
                    <a:ext uri="{9D8B030D-6E8A-4147-A177-3AD203B41FA5}">
                      <a16:colId xmlns:a16="http://schemas.microsoft.com/office/drawing/2014/main" val="2415902462"/>
                    </a:ext>
                  </a:extLst>
                </a:gridCol>
              </a:tblGrid>
              <a:tr h="855621">
                <a:tc>
                  <a:txBody>
                    <a:bodyPr/>
                    <a:lstStyle/>
                    <a:p>
                      <a:r>
                        <a:rPr lang="fr-FR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Contenu de la fiche 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Présentation du contexte d’intervention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Description de l’activité menée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00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05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4E3CC-2525-467D-991C-BB6C70D2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EP2</a:t>
            </a:r>
            <a:br>
              <a:rPr lang="fr-FR" dirty="0"/>
            </a:br>
            <a:r>
              <a:rPr lang="fr-FR" sz="2800" dirty="0">
                <a:solidFill>
                  <a:srgbClr val="FF0000"/>
                </a:solidFill>
              </a:rPr>
              <a:t>en milieu professionnel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751BB52-7C1F-434C-9536-A995E11F9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619061"/>
              </p:ext>
            </p:extLst>
          </p:nvPr>
        </p:nvGraphicFramePr>
        <p:xfrm>
          <a:off x="3868738" y="863600"/>
          <a:ext cx="7315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3606190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Promotion de l’autonomie de la personne dans son espace privé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8596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70B9B48-3238-4147-A8E2-51AA3B2D275F}"/>
              </a:ext>
            </a:extLst>
          </p:cNvPr>
          <p:cNvSpPr txBox="1"/>
          <p:nvPr/>
        </p:nvSpPr>
        <p:spPr>
          <a:xfrm>
            <a:off x="3868737" y="1550504"/>
            <a:ext cx="7315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En 2</a:t>
            </a:r>
            <a:r>
              <a:rPr lang="fr-FR" baseline="30000" dirty="0"/>
              <a:t>ème</a:t>
            </a:r>
            <a:r>
              <a:rPr lang="fr-FR" dirty="0"/>
              <a:t> année de formation.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Evaluation conduite par le tuteur.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Bilan effectué en fin de PFMP.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Proposition de note établie </a:t>
            </a:r>
            <a:r>
              <a:rPr lang="fr-FR" b="1" u="sng" dirty="0"/>
              <a:t>conjointement </a:t>
            </a:r>
            <a:r>
              <a:rPr lang="fr-FR" dirty="0"/>
              <a:t>par le tuteur ET un professeur d’enseignement professionnel.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95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323B9-9286-4F02-A99B-3899D7A6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Les compétences langagières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8A674-868F-4069-98DB-309049A09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u="sng" dirty="0"/>
              <a:t>ENSEMBLE D’HABILITES RELIEES AU LANGAGE </a:t>
            </a:r>
            <a:r>
              <a:rPr lang="fr-FR" dirty="0"/>
              <a:t>permettant de produire, comprendre différents discours, à l’écrit et à l’oral. 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Développent la capacité chez l’apprenant à </a:t>
            </a:r>
            <a:r>
              <a:rPr lang="fr-FR" b="1" dirty="0"/>
              <a:t>raisonner</a:t>
            </a:r>
            <a:r>
              <a:rPr lang="fr-FR" dirty="0"/>
              <a:t>, </a:t>
            </a:r>
            <a:r>
              <a:rPr lang="fr-FR" b="1" dirty="0"/>
              <a:t>construire</a:t>
            </a:r>
            <a:r>
              <a:rPr lang="fr-FR" dirty="0"/>
              <a:t> une pensée et </a:t>
            </a:r>
            <a:r>
              <a:rPr lang="fr-FR" b="1" dirty="0"/>
              <a:t>fixer</a:t>
            </a:r>
            <a:r>
              <a:rPr lang="fr-FR" dirty="0"/>
              <a:t> des savoirs.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Nécessiter de la part des aidants d’une </a:t>
            </a:r>
            <a:r>
              <a:rPr lang="fr-FR" b="1" dirty="0"/>
              <a:t>maîtrise satisfaisante </a:t>
            </a:r>
            <a:r>
              <a:rPr lang="fr-FR" dirty="0"/>
              <a:t>de ces compétences afin de promouvoir l’autonomie et la bienveillance.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Acquisition au travers  de </a:t>
            </a:r>
            <a:r>
              <a:rPr lang="fr-FR" b="1" dirty="0"/>
              <a:t>l’ensemble des disciplines.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62176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509</TotalTime>
  <Words>875</Words>
  <Application>Microsoft Office PowerPoint</Application>
  <PresentationFormat>Grand écran</PresentationFormat>
  <Paragraphs>162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Arial MT</vt:lpstr>
      <vt:lpstr>Calibri</vt:lpstr>
      <vt:lpstr>Corbel</vt:lpstr>
      <vt:lpstr>Wingdings</vt:lpstr>
      <vt:lpstr>Wingdings 2</vt:lpstr>
      <vt:lpstr>Cadre</vt:lpstr>
      <vt:lpstr>Accompagnement pour la mise en œuvre des CCF CAP « Agent accompagnant au grand âge » </vt:lpstr>
      <vt:lpstr>La certification </vt:lpstr>
      <vt:lpstr>Les épreuves :</vt:lpstr>
      <vt:lpstr>La certification</vt:lpstr>
      <vt:lpstr>L ’épreuve EP1</vt:lpstr>
      <vt:lpstr>EP1 –SE1 en milieu professionnel </vt:lpstr>
      <vt:lpstr>EP1 –SE2 en établissement  </vt:lpstr>
      <vt:lpstr>EP2 en milieu professionnel </vt:lpstr>
      <vt:lpstr>Les compétences langagières </vt:lpstr>
      <vt:lpstr>Les enjeux des compétences langagières </vt:lpstr>
      <vt:lpstr>Les enjeux des  compétences langagières </vt:lpstr>
      <vt:lpstr>Les démarches envisageables pour le développement des compétences langagières </vt:lpstr>
      <vt:lpstr>La formation des enseignants en milieu professionnel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pour la mise en œuvre des CCF CAP « Agent accompagnant au grand âge »</dc:title>
  <dc:creator>lipovac</dc:creator>
  <cp:lastModifiedBy>lipovac</cp:lastModifiedBy>
  <cp:revision>33</cp:revision>
  <dcterms:created xsi:type="dcterms:W3CDTF">2024-09-30T13:59:51Z</dcterms:created>
  <dcterms:modified xsi:type="dcterms:W3CDTF">2024-10-16T15:50:59Z</dcterms:modified>
</cp:coreProperties>
</file>